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3" r:id="rId1"/>
  </p:sldMasterIdLst>
  <p:notesMasterIdLst>
    <p:notesMasterId r:id="rId4"/>
  </p:notesMasterIdLst>
  <p:sldIdLst>
    <p:sldId id="11502" r:id="rId2"/>
    <p:sldId id="11508" r:id="rId3"/>
  </p:sldIdLst>
  <p:sldSz cx="12192000" cy="6858000"/>
  <p:notesSz cx="6858000" cy="9144000"/>
  <p:custDataLst>
    <p:tags r:id="rId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595959"/>
    <a:srgbClr val="42145F"/>
    <a:srgbClr val="583372"/>
    <a:srgbClr val="D9D9D9"/>
    <a:srgbClr val="F5F5F5"/>
    <a:srgbClr val="19B861"/>
    <a:srgbClr val="E0E0E0"/>
    <a:srgbClr val="F0F0F0"/>
    <a:srgbClr val="38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35" autoAdjust="0"/>
    <p:restoredTop sz="84733" autoAdjust="0"/>
  </p:normalViewPr>
  <p:slideViewPr>
    <p:cSldViewPr snapToGrid="0" snapToObjects="1">
      <p:cViewPr varScale="1">
        <p:scale>
          <a:sx n="95" d="100"/>
          <a:sy n="95" d="100"/>
        </p:scale>
        <p:origin x="384" y="17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-18008"/>
    </p:cViewPr>
  </p:sorter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utura Next Book" panose="020B0502020204020303" pitchFamily="34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utura Next Book" panose="020B0502020204020303" pitchFamily="34" charset="77"/>
              </a:defRPr>
            </a:lvl1pPr>
          </a:lstStyle>
          <a:p>
            <a:fld id="{63B08556-8587-1447-A3BE-E1063EB1DDE9}" type="datetimeFigureOut">
              <a:rPr lang="en-US" smtClean="0"/>
              <a:pPr/>
              <a:t>2/10/20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utura Next Book" panose="020B05020202040203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utura Next Book" panose="020B0502020204020303" pitchFamily="34" charset="77"/>
              </a:defRPr>
            </a:lvl1pPr>
          </a:lstStyle>
          <a:p>
            <a:fld id="{7A98D17C-A7EE-D345-89E6-D3D1C299C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7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utura Next Book" panose="020B0502020204020303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utura Next Book" panose="020B0502020204020303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utura Next Book" panose="020B0502020204020303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utura Next Book" panose="020B0502020204020303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utura Next Book" panose="020B05020202040203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8D17C-A7EE-D345-89E6-D3D1C299CC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0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Debenhams before and after the front end of the site was made into a Single Page App using </a:t>
            </a:r>
            <a:r>
              <a:rPr lang="en-GB" dirty="0" err="1"/>
              <a:t>Mobify</a:t>
            </a:r>
            <a:r>
              <a:rPr lang="en-GB" dirty="0"/>
              <a:t> and React</a:t>
            </a:r>
          </a:p>
          <a:p>
            <a:r>
              <a:rPr lang="en-GB" dirty="0"/>
              <a:t>It also used PWA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8D17C-A7EE-D345-89E6-D3D1C299CC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5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—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0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4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CC6FB4-349E-8B4C-A845-48B3AA5D9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464" y="404814"/>
            <a:ext cx="10752000" cy="466044"/>
          </a:xfrm>
        </p:spPr>
        <p:txBody>
          <a:bodyPr lIns="90000" tIns="46800" rIns="90000" bIns="46800">
            <a:noAutofit/>
          </a:bodyPr>
          <a:lstStyle>
            <a:lvl1pPr>
              <a:lnSpc>
                <a:spcPct val="100000"/>
              </a:lnSpc>
              <a:defRPr sz="2300" b="0" i="0" spc="-100" baseline="0">
                <a:latin typeface="Futura Next Light" panose="020B0402020204020303" pitchFamily="34" charset="77"/>
              </a:defRPr>
            </a:lvl1pPr>
            <a:lvl2pPr>
              <a:defRPr sz="2300" b="0" i="0">
                <a:latin typeface="Futura Next Light" panose="020B0402020204020303" pitchFamily="34" charset="77"/>
              </a:defRPr>
            </a:lvl2pPr>
            <a:lvl3pPr>
              <a:defRPr sz="2300" b="0" i="0">
                <a:latin typeface="Futura Next Light" panose="020B0402020204020303" pitchFamily="34" charset="77"/>
              </a:defRPr>
            </a:lvl3pPr>
            <a:lvl4pPr>
              <a:defRPr sz="2300" b="0" i="0">
                <a:latin typeface="Futura Next Light" panose="020B0402020204020303" pitchFamily="34" charset="77"/>
              </a:defRPr>
            </a:lvl4pPr>
            <a:lvl5pPr>
              <a:defRPr sz="2300" b="0" i="0">
                <a:latin typeface="Futura Next Light" panose="020B04020202040203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41FA6EC-0D9D-A14D-B495-86CBB471B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407" y="6248766"/>
            <a:ext cx="678271" cy="36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CC6FB4-349E-8B4C-A845-48B3AA5D9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464" y="404814"/>
            <a:ext cx="10752000" cy="466044"/>
          </a:xfrm>
        </p:spPr>
        <p:txBody>
          <a:bodyPr lIns="90000" tIns="46800" rIns="90000" bIns="46800">
            <a:noAutofit/>
          </a:bodyPr>
          <a:lstStyle>
            <a:lvl1pPr>
              <a:lnSpc>
                <a:spcPct val="100000"/>
              </a:lnSpc>
              <a:defRPr sz="2300" b="0" i="0" spc="-100" baseline="0">
                <a:latin typeface="Futura Next Light" panose="020B0402020204020303" pitchFamily="34" charset="77"/>
              </a:defRPr>
            </a:lvl1pPr>
            <a:lvl2pPr>
              <a:defRPr sz="2300" b="0" i="0">
                <a:latin typeface="Futura Next Light" panose="020B0402020204020303" pitchFamily="34" charset="77"/>
              </a:defRPr>
            </a:lvl2pPr>
            <a:lvl3pPr>
              <a:defRPr sz="2300" b="0" i="0">
                <a:latin typeface="Futura Next Light" panose="020B0402020204020303" pitchFamily="34" charset="77"/>
              </a:defRPr>
            </a:lvl3pPr>
            <a:lvl4pPr>
              <a:defRPr sz="2300" b="0" i="0">
                <a:latin typeface="Futura Next Light" panose="020B0402020204020303" pitchFamily="34" charset="77"/>
              </a:defRPr>
            </a:lvl4pPr>
            <a:lvl5pPr>
              <a:defRPr sz="2300" b="0" i="0">
                <a:latin typeface="Futura Next Light" panose="020B04020202040203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25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os -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CF5EFB-B055-2F4C-8DDA-26E3338DB6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9346" y="0"/>
            <a:ext cx="5012654" cy="6858000"/>
          </a:xfrm>
          <a:custGeom>
            <a:avLst/>
            <a:gdLst>
              <a:gd name="connsiteX0" fmla="*/ 906082 w 5012654"/>
              <a:gd name="connsiteY0" fmla="*/ 0 h 6858000"/>
              <a:gd name="connsiteX1" fmla="*/ 5012654 w 5012654"/>
              <a:gd name="connsiteY1" fmla="*/ 0 h 6858000"/>
              <a:gd name="connsiteX2" fmla="*/ 5012654 w 5012654"/>
              <a:gd name="connsiteY2" fmla="*/ 6858000 h 6858000"/>
              <a:gd name="connsiteX3" fmla="*/ 906081 w 5012654"/>
              <a:gd name="connsiteY3" fmla="*/ 6858000 h 6858000"/>
              <a:gd name="connsiteX4" fmla="*/ 838489 w 5012654"/>
              <a:gd name="connsiteY4" fmla="*/ 6740447 h 6858000"/>
              <a:gd name="connsiteX5" fmla="*/ 0 w 5012654"/>
              <a:gd name="connsiteY5" fmla="*/ 3429001 h 6858000"/>
              <a:gd name="connsiteX6" fmla="*/ 838489 w 5012654"/>
              <a:gd name="connsiteY6" fmla="*/ 1175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2654" h="6858000">
                <a:moveTo>
                  <a:pt x="906082" y="0"/>
                </a:moveTo>
                <a:lnTo>
                  <a:pt x="5012654" y="0"/>
                </a:lnTo>
                <a:lnTo>
                  <a:pt x="5012654" y="6858000"/>
                </a:lnTo>
                <a:lnTo>
                  <a:pt x="906081" y="6858000"/>
                </a:lnTo>
                <a:lnTo>
                  <a:pt x="838489" y="6740447"/>
                </a:lnTo>
                <a:cubicBezTo>
                  <a:pt x="303747" y="5756076"/>
                  <a:pt x="0" y="4628011"/>
                  <a:pt x="0" y="3429001"/>
                </a:cubicBezTo>
                <a:cubicBezTo>
                  <a:pt x="0" y="2229992"/>
                  <a:pt x="303747" y="1101926"/>
                  <a:pt x="838489" y="117555"/>
                </a:cubicBez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os -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DBF3-7FD2-BD4B-ADD9-20BF1B9E1D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5370" y="0"/>
            <a:ext cx="6796630" cy="6858000"/>
          </a:xfrm>
          <a:custGeom>
            <a:avLst/>
            <a:gdLst>
              <a:gd name="connsiteX0" fmla="*/ 643982 w 6796630"/>
              <a:gd name="connsiteY0" fmla="*/ 0 h 6858000"/>
              <a:gd name="connsiteX1" fmla="*/ 6796630 w 6796630"/>
              <a:gd name="connsiteY1" fmla="*/ 0 h 6858000"/>
              <a:gd name="connsiteX2" fmla="*/ 6796630 w 6796630"/>
              <a:gd name="connsiteY2" fmla="*/ 6858000 h 6858000"/>
              <a:gd name="connsiteX3" fmla="*/ 643981 w 6796630"/>
              <a:gd name="connsiteY3" fmla="*/ 6858000 h 6858000"/>
              <a:gd name="connsiteX4" fmla="*/ 551935 w 6796630"/>
              <a:gd name="connsiteY4" fmla="*/ 6613619 h 6858000"/>
              <a:gd name="connsiteX5" fmla="*/ 0 w 6796630"/>
              <a:gd name="connsiteY5" fmla="*/ 3429002 h 6858000"/>
              <a:gd name="connsiteX6" fmla="*/ 551935 w 6796630"/>
              <a:gd name="connsiteY6" fmla="*/ 2443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6630" h="6858000">
                <a:moveTo>
                  <a:pt x="643982" y="0"/>
                </a:moveTo>
                <a:lnTo>
                  <a:pt x="6796630" y="0"/>
                </a:lnTo>
                <a:lnTo>
                  <a:pt x="6796630" y="6858000"/>
                </a:lnTo>
                <a:lnTo>
                  <a:pt x="643981" y="6858000"/>
                </a:lnTo>
                <a:lnTo>
                  <a:pt x="551935" y="6613619"/>
                </a:lnTo>
                <a:cubicBezTo>
                  <a:pt x="194663" y="5618916"/>
                  <a:pt x="0" y="4546692"/>
                  <a:pt x="0" y="3429002"/>
                </a:cubicBezTo>
                <a:cubicBezTo>
                  <a:pt x="0" y="2311312"/>
                  <a:pt x="194663" y="1239089"/>
                  <a:pt x="551935" y="244385"/>
                </a:cubicBez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2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os -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DBF3-7FD2-BD4B-ADD9-20BF1B9E1D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796630" cy="6858000"/>
          </a:xfrm>
          <a:custGeom>
            <a:avLst/>
            <a:gdLst>
              <a:gd name="connsiteX0" fmla="*/ 643982 w 6796630"/>
              <a:gd name="connsiteY0" fmla="*/ 0 h 6858000"/>
              <a:gd name="connsiteX1" fmla="*/ 6796630 w 6796630"/>
              <a:gd name="connsiteY1" fmla="*/ 0 h 6858000"/>
              <a:gd name="connsiteX2" fmla="*/ 6796630 w 6796630"/>
              <a:gd name="connsiteY2" fmla="*/ 6858000 h 6858000"/>
              <a:gd name="connsiteX3" fmla="*/ 643981 w 6796630"/>
              <a:gd name="connsiteY3" fmla="*/ 6858000 h 6858000"/>
              <a:gd name="connsiteX4" fmla="*/ 551935 w 6796630"/>
              <a:gd name="connsiteY4" fmla="*/ 6613619 h 6858000"/>
              <a:gd name="connsiteX5" fmla="*/ 0 w 6796630"/>
              <a:gd name="connsiteY5" fmla="*/ 3429002 h 6858000"/>
              <a:gd name="connsiteX6" fmla="*/ 551935 w 6796630"/>
              <a:gd name="connsiteY6" fmla="*/ 2443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6630" h="6858000">
                <a:moveTo>
                  <a:pt x="643982" y="0"/>
                </a:moveTo>
                <a:lnTo>
                  <a:pt x="6796630" y="0"/>
                </a:lnTo>
                <a:lnTo>
                  <a:pt x="6796630" y="6858000"/>
                </a:lnTo>
                <a:lnTo>
                  <a:pt x="643981" y="6858000"/>
                </a:lnTo>
                <a:lnTo>
                  <a:pt x="551935" y="6613619"/>
                </a:lnTo>
                <a:cubicBezTo>
                  <a:pt x="194663" y="5618916"/>
                  <a:pt x="0" y="4546692"/>
                  <a:pt x="0" y="3429002"/>
                </a:cubicBezTo>
                <a:cubicBezTo>
                  <a:pt x="0" y="2311312"/>
                  <a:pt x="194663" y="1239089"/>
                  <a:pt x="551935" y="244385"/>
                </a:cubicBez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os -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019663-2A3C-8842-BFFE-2F2DF0A36C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96630" cy="6858000"/>
          </a:xfrm>
          <a:custGeom>
            <a:avLst/>
            <a:gdLst>
              <a:gd name="connsiteX0" fmla="*/ 0 w 6796630"/>
              <a:gd name="connsiteY0" fmla="*/ 0 h 6858000"/>
              <a:gd name="connsiteX1" fmla="*/ 6044196 w 6796630"/>
              <a:gd name="connsiteY1" fmla="*/ 0 h 6858000"/>
              <a:gd name="connsiteX2" fmla="*/ 6153056 w 6796630"/>
              <a:gd name="connsiteY2" fmla="*/ 240826 h 6858000"/>
              <a:gd name="connsiteX3" fmla="*/ 6796630 w 6796630"/>
              <a:gd name="connsiteY3" fmla="*/ 3429000 h 6858000"/>
              <a:gd name="connsiteX4" fmla="*/ 6172346 w 6796630"/>
              <a:gd name="connsiteY4" fmla="*/ 6571170 h 6858000"/>
              <a:gd name="connsiteX5" fmla="*/ 6045843 w 6796630"/>
              <a:gd name="connsiteY5" fmla="*/ 6858000 h 6858000"/>
              <a:gd name="connsiteX6" fmla="*/ 0 w 67966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6630" h="6858000">
                <a:moveTo>
                  <a:pt x="0" y="0"/>
                </a:moveTo>
                <a:lnTo>
                  <a:pt x="6044196" y="0"/>
                </a:lnTo>
                <a:lnTo>
                  <a:pt x="6153056" y="240826"/>
                </a:lnTo>
                <a:cubicBezTo>
                  <a:pt x="6567469" y="1220743"/>
                  <a:pt x="6796630" y="2298106"/>
                  <a:pt x="6796630" y="3429000"/>
                </a:cubicBezTo>
                <a:cubicBezTo>
                  <a:pt x="6796630" y="4542224"/>
                  <a:pt x="6574574" y="5603577"/>
                  <a:pt x="6172346" y="6571170"/>
                </a:cubicBezTo>
                <a:lnTo>
                  <a:pt x="60458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48" name="think-cell Slide" r:id="rId13" imgW="395" imgH="394" progId="TCLayout.ActiveDocument.1">
                  <p:embed/>
                </p:oleObj>
              </mc:Choice>
              <mc:Fallback>
                <p:oleObj name="think-cell Slide" r:id="rId13" imgW="395" imgH="394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2300" b="0" i="0" baseline="0">
              <a:latin typeface="Futura Next Medium" panose="020B0602020204020303"/>
              <a:ea typeface="+mj-ea"/>
              <a:cs typeface="+mj-cs"/>
              <a:sym typeface="Futura Next Medium" panose="020B0602020204020303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4E28E-C9B1-A84B-9688-6936A8D3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817352" cy="6400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F4ACA-6E92-0D42-837E-E7F4E2096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10817352" cy="4114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4FED0-E9AE-EB45-B8EA-D99C685DB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832" y="6309360"/>
            <a:ext cx="274320" cy="923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600" b="0" i="0">
                <a:solidFill>
                  <a:schemeClr val="tx1"/>
                </a:solidFill>
                <a:latin typeface="Futura Next Medium" panose="020B0602020204020303" pitchFamily="34" charset="77"/>
              </a:defRPr>
            </a:lvl1pPr>
          </a:lstStyle>
          <a:p>
            <a:fld id="{58B792A5-9BAE-6942-BFE1-9FCDB51EA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8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3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300" b="0" i="0" kern="1200">
          <a:solidFill>
            <a:schemeClr val="tx1"/>
          </a:solidFill>
          <a:latin typeface="Futura Next Medium" panose="020B06020202040203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1000"/>
        </a:spcBef>
        <a:buFontTx/>
        <a:buNone/>
        <a:defRPr sz="1400" b="0" i="0" kern="1200">
          <a:solidFill>
            <a:schemeClr val="tx1"/>
          </a:solidFill>
          <a:latin typeface="Futura Next Book" panose="020B0502020204020303" pitchFamily="34" charset="77"/>
          <a:ea typeface="+mn-ea"/>
          <a:cs typeface="+mn-cs"/>
        </a:defRPr>
      </a:lvl1pPr>
      <a:lvl2pPr marL="174625" indent="-163513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Futura Next Book" panose="020B0502020204020303" pitchFamily="34" charset="77"/>
          <a:ea typeface="+mn-ea"/>
          <a:cs typeface="+mn-cs"/>
        </a:defRPr>
      </a:lvl2pPr>
      <a:lvl3pPr marL="349250" indent="-174625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Futura Next Book" panose="020B0502020204020303" pitchFamily="34" charset="77"/>
          <a:ea typeface="+mn-ea"/>
          <a:cs typeface="+mn-cs"/>
        </a:defRPr>
      </a:lvl3pPr>
      <a:lvl4pPr marL="523875" indent="-174625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Futura Next Book" panose="020B0502020204020303" pitchFamily="34" charset="77"/>
          <a:ea typeface="+mn-ea"/>
          <a:cs typeface="+mn-cs"/>
        </a:defRPr>
      </a:lvl4pPr>
      <a:lvl5pPr marL="687388" indent="-163513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Futura Next Book" panose="020B05020202040203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">
          <p15:clr>
            <a:srgbClr val="F26B43"/>
          </p15:clr>
        </p15:guide>
        <p15:guide id="2" pos="432">
          <p15:clr>
            <a:srgbClr val="F26B43"/>
          </p15:clr>
        </p15:guide>
        <p15:guide id="3" pos="7248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768">
          <p15:clr>
            <a:srgbClr val="F26B43"/>
          </p15:clr>
        </p15:guide>
        <p15:guide id="6" pos="1008">
          <p15:clr>
            <a:srgbClr val="F26B43"/>
          </p15:clr>
        </p15:guide>
        <p15:guide id="7" pos="1368">
          <p15:clr>
            <a:srgbClr val="F26B43"/>
          </p15:clr>
        </p15:guide>
        <p15:guide id="8" pos="1608">
          <p15:clr>
            <a:srgbClr val="F26B43"/>
          </p15:clr>
        </p15:guide>
        <p15:guide id="9" pos="1944">
          <p15:clr>
            <a:srgbClr val="F26B43"/>
          </p15:clr>
        </p15:guide>
        <p15:guide id="10" pos="2208">
          <p15:clr>
            <a:srgbClr val="F26B43"/>
          </p15:clr>
        </p15:guide>
        <p15:guide id="11" pos="2520">
          <p15:clr>
            <a:srgbClr val="F26B43"/>
          </p15:clr>
        </p15:guide>
        <p15:guide id="12" pos="2784">
          <p15:clr>
            <a:srgbClr val="F26B43"/>
          </p15:clr>
        </p15:guide>
        <p15:guide id="13" pos="3120">
          <p15:clr>
            <a:srgbClr val="F26B43"/>
          </p15:clr>
        </p15:guide>
        <p15:guide id="14" pos="3384">
          <p15:clr>
            <a:srgbClr val="F26B43"/>
          </p15:clr>
        </p15:guide>
        <p15:guide id="15" pos="3696">
          <p15:clr>
            <a:srgbClr val="F26B43"/>
          </p15:clr>
        </p15:guide>
        <p15:guide id="16" pos="3960">
          <p15:clr>
            <a:srgbClr val="F26B43"/>
          </p15:clr>
        </p15:guide>
        <p15:guide id="17" pos="4296">
          <p15:clr>
            <a:srgbClr val="F26B43"/>
          </p15:clr>
        </p15:guide>
        <p15:guide id="18" pos="4560">
          <p15:clr>
            <a:srgbClr val="F26B43"/>
          </p15:clr>
        </p15:guide>
        <p15:guide id="19" pos="4872">
          <p15:clr>
            <a:srgbClr val="F26B43"/>
          </p15:clr>
        </p15:guide>
        <p15:guide id="20" pos="5136">
          <p15:clr>
            <a:srgbClr val="F26B43"/>
          </p15:clr>
        </p15:guide>
        <p15:guide id="21" pos="5472">
          <p15:clr>
            <a:srgbClr val="F26B43"/>
          </p15:clr>
        </p15:guide>
        <p15:guide id="22" pos="5736">
          <p15:clr>
            <a:srgbClr val="F26B43"/>
          </p15:clr>
        </p15:guide>
        <p15:guide id="23" pos="6072">
          <p15:clr>
            <a:srgbClr val="F26B43"/>
          </p15:clr>
        </p15:guide>
        <p15:guide id="24" pos="6312">
          <p15:clr>
            <a:srgbClr val="F26B43"/>
          </p15:clr>
        </p15:guide>
        <p15:guide id="25" pos="6648">
          <p15:clr>
            <a:srgbClr val="F26B43"/>
          </p15:clr>
        </p15:guide>
        <p15:guide id="26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image" Target="../media/image1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tif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sv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8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GB" sz="3200">
              <a:latin typeface="Futura Next Book" panose="020B0502020204020303" pitchFamily="34" charset="0"/>
              <a:ea typeface="+mj-ea"/>
              <a:cs typeface="+mj-cs"/>
              <a:sym typeface="Futura Next Book" panose="020B0502020204020303" pitchFamily="34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1BD53473-AEC1-CF4B-BD21-7C2F54F9EB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8926" y="2563324"/>
            <a:ext cx="3174149" cy="173135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7FD5E80-4F96-B74E-9B03-42290E62A82F}"/>
              </a:ext>
            </a:extLst>
          </p:cNvPr>
          <p:cNvSpPr txBox="1">
            <a:spLocks/>
          </p:cNvSpPr>
          <p:nvPr/>
        </p:nvSpPr>
        <p:spPr>
          <a:xfrm>
            <a:off x="11096995" y="6235029"/>
            <a:ext cx="761035" cy="3974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00" b="0" i="0" kern="1200">
                <a:solidFill>
                  <a:schemeClr val="tx1"/>
                </a:solidFill>
                <a:latin typeface="Futura Next Medium" panose="020B0602020204020303" pitchFamily="34" charset="77"/>
                <a:ea typeface="+mj-ea"/>
                <a:cs typeface="+mj-cs"/>
              </a:defRPr>
            </a:lvl1pPr>
          </a:lstStyle>
          <a:p>
            <a:pPr algn="r"/>
            <a:fld id="{A4D6B272-F9F6-9144-A8B8-67848AAD158D}" type="slidenum">
              <a:rPr lang="en-US" sz="1200" smtClean="0">
                <a:solidFill>
                  <a:schemeClr val="bg1"/>
                </a:solidFill>
                <a:latin typeface="Futura Next Light" panose="020B0402020204020303" pitchFamily="34" charset="77"/>
              </a:rPr>
              <a:t>1</a:t>
            </a:fld>
            <a:endParaRPr lang="en-US" sz="1200" dirty="0">
              <a:solidFill>
                <a:schemeClr val="bg1"/>
              </a:solidFill>
              <a:latin typeface="Futura Next Light" panose="020B04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68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E5A0F6-2B9F-F249-8625-E4EA0C70F38D}"/>
              </a:ext>
            </a:extLst>
          </p:cNvPr>
          <p:cNvSpPr/>
          <p:nvPr/>
        </p:nvSpPr>
        <p:spPr>
          <a:xfrm>
            <a:off x="-1" y="13447"/>
            <a:ext cx="12192001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Existing M.Site Phase 8 Journey.mp4">
            <a:hlinkClick r:id="" action="ppaction://media"/>
            <a:extLst>
              <a:ext uri="{FF2B5EF4-FFF2-40B4-BE49-F238E27FC236}">
                <a16:creationId xmlns:a16="http://schemas.microsoft.com/office/drawing/2014/main" id="{8BFBE8B4-8FE3-9F48-937D-EE4670878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7869" y="1177541"/>
            <a:ext cx="2442452" cy="4460130"/>
          </a:xfrm>
          <a:prstGeom prst="rect">
            <a:avLst/>
          </a:prstGeom>
        </p:spPr>
      </p:pic>
      <p:pic>
        <p:nvPicPr>
          <p:cNvPr id="34" name="Aug 31 2017 4-26 PM - Edited.mp4">
            <a:hlinkClick r:id="" action="ppaction://media"/>
            <a:extLst>
              <a:ext uri="{FF2B5EF4-FFF2-40B4-BE49-F238E27FC236}">
                <a16:creationId xmlns:a16="http://schemas.microsoft.com/office/drawing/2014/main" id="{7DD4D65C-B52D-2B4D-8F05-548677DCF9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4669" y="1177541"/>
            <a:ext cx="2529011" cy="446013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0F8BF97-18C7-8E4A-BFFB-A8608B563FC5}"/>
              </a:ext>
            </a:extLst>
          </p:cNvPr>
          <p:cNvSpPr txBox="1">
            <a:spLocks/>
          </p:cNvSpPr>
          <p:nvPr/>
        </p:nvSpPr>
        <p:spPr>
          <a:xfrm>
            <a:off x="482139" y="411330"/>
            <a:ext cx="11226234" cy="888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00" b="0" i="0" kern="1200" spc="-100" baseline="0">
                <a:solidFill>
                  <a:schemeClr val="tx1"/>
                </a:solidFill>
                <a:latin typeface="Futura Next Medium" panose="020B0602020204020303" pitchFamily="34" charset="77"/>
                <a:ea typeface="+mj-ea"/>
                <a:cs typeface="+mj-cs"/>
              </a:defRPr>
            </a:lvl1pPr>
          </a:lstStyle>
          <a:p>
            <a:r>
              <a:rPr lang="en-US" spc="-150" dirty="0">
                <a:latin typeface="Futura Next Light" panose="020B0402020204020303" pitchFamily="34" charset="77"/>
              </a:rPr>
              <a:t>Debenhams</a:t>
            </a:r>
            <a:endParaRPr lang="en-US" b="1" spc="-150" dirty="0">
              <a:solidFill>
                <a:schemeClr val="accent1"/>
              </a:solidFill>
              <a:latin typeface="Futura Next DemiBold" panose="020B0602020204020303" pitchFamily="34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C358C7-1150-2A46-B080-B41CBCCCB56F}"/>
              </a:ext>
            </a:extLst>
          </p:cNvPr>
          <p:cNvSpPr/>
          <p:nvPr/>
        </p:nvSpPr>
        <p:spPr>
          <a:xfrm>
            <a:off x="482137" y="761164"/>
            <a:ext cx="9374557" cy="710835"/>
          </a:xfrm>
          <a:prstGeom prst="rect">
            <a:avLst/>
          </a:prstGeom>
          <a:noFill/>
          <a:ln w="6350" cap="flat" cmpd="sng">
            <a:noFill/>
            <a:prstDash val="solid"/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0000" tIns="90000" rIns="90000" bIns="90000" numCol="1" spcCol="720000" rtlCol="0" anchor="t"/>
          <a:lstStyle/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40000"/>
              <a:defRPr/>
            </a:pPr>
            <a:r>
              <a:rPr lang="en-GB" sz="1600" b="1" dirty="0">
                <a:solidFill>
                  <a:schemeClr val="accent6"/>
                </a:solidFill>
                <a:latin typeface="Futura Next DemiBold" panose="020B0602020204020303" pitchFamily="34" charset="77"/>
              </a:rPr>
              <a:t>Speed of </a:t>
            </a:r>
            <a:br>
              <a:rPr lang="en-GB" sz="1600" b="1" dirty="0">
                <a:solidFill>
                  <a:schemeClr val="accent6"/>
                </a:solidFill>
                <a:latin typeface="Futura Next DemiBold" panose="020B0602020204020303" pitchFamily="34" charset="77"/>
              </a:rPr>
            </a:br>
            <a:r>
              <a:rPr lang="en-GB" sz="1600" b="1" dirty="0">
                <a:solidFill>
                  <a:schemeClr val="accent6"/>
                </a:solidFill>
                <a:latin typeface="Futura Next DemiBold" panose="020B0602020204020303" pitchFamily="34" charset="77"/>
              </a:rPr>
              <a:t>customer experience</a:t>
            </a:r>
            <a:endParaRPr lang="en-GB" sz="1600" dirty="0">
              <a:solidFill>
                <a:schemeClr val="accent6"/>
              </a:solidFill>
              <a:latin typeface="Futura Next Book" panose="020B0502020204020303" pitchFamily="34" charset="77"/>
            </a:endParaRPr>
          </a:p>
        </p:txBody>
      </p:sp>
      <p:pic>
        <p:nvPicPr>
          <p:cNvPr id="46" name="Picture 7">
            <a:extLst>
              <a:ext uri="{FF2B5EF4-FFF2-40B4-BE49-F238E27FC236}">
                <a16:creationId xmlns:a16="http://schemas.microsoft.com/office/drawing/2014/main" id="{95739C1D-4042-4046-855B-CE50D8B325F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5407" y="6248766"/>
            <a:ext cx="678271" cy="3699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D96B1A-292D-3C41-85CE-5083952BA1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015" y="507588"/>
            <a:ext cx="3916800" cy="59261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A4D347-2582-7F4A-8A2B-F6454DC0E4A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815" y="507588"/>
            <a:ext cx="3916800" cy="5926161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4109F3B3-60D7-0642-B9CA-D5D3142FFFC6}"/>
              </a:ext>
            </a:extLst>
          </p:cNvPr>
          <p:cNvSpPr txBox="1">
            <a:spLocks/>
          </p:cNvSpPr>
          <p:nvPr/>
        </p:nvSpPr>
        <p:spPr>
          <a:xfrm>
            <a:off x="11096995" y="6235029"/>
            <a:ext cx="761035" cy="3974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00" b="0" i="0" kern="1200">
                <a:solidFill>
                  <a:schemeClr val="tx1"/>
                </a:solidFill>
                <a:latin typeface="Futura Next Medium" panose="020B0602020204020303" pitchFamily="34" charset="77"/>
                <a:ea typeface="+mj-ea"/>
                <a:cs typeface="+mj-cs"/>
              </a:defRPr>
            </a:lvl1pPr>
          </a:lstStyle>
          <a:p>
            <a:pPr algn="r"/>
            <a:fld id="{A4D6B272-F9F6-9144-A8B8-67848AAD158D}" type="slidenum">
              <a:rPr lang="en-US" sz="1200" smtClean="0">
                <a:latin typeface="Futura Next Light" panose="020B0402020204020303" pitchFamily="34" charset="77"/>
              </a:rPr>
              <a:t>2</a:t>
            </a:fld>
            <a:endParaRPr lang="en-US" sz="1200" dirty="0">
              <a:latin typeface="Futura Next Light" panose="020B04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10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54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03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.oucOeZT_suQezIRsnew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mUT8em8C0ldc9xxg8vPg"/>
</p:tagLst>
</file>

<file path=ppt/theme/theme1.xml><?xml version="1.0" encoding="utf-8"?>
<a:theme xmlns:a="http://schemas.openxmlformats.org/drawingml/2006/main" name="1_Brand Mark">
  <a:themeElements>
    <a:clrScheme name="Publicis Sapient">
      <a:dk1>
        <a:srgbClr val="000000"/>
      </a:dk1>
      <a:lt1>
        <a:srgbClr val="FFFFFF"/>
      </a:lt1>
      <a:dk2>
        <a:srgbClr val="EEEEEE"/>
      </a:dk2>
      <a:lt2>
        <a:srgbClr val="FFFFFF"/>
      </a:lt2>
      <a:accent1>
        <a:srgbClr val="FE414D"/>
      </a:accent1>
      <a:accent2>
        <a:srgbClr val="079FFF"/>
      </a:accent2>
      <a:accent3>
        <a:srgbClr val="FFE63B"/>
      </a:accent3>
      <a:accent4>
        <a:srgbClr val="00E6C3"/>
      </a:accent4>
      <a:accent5>
        <a:srgbClr val="B4B4B4"/>
      </a:accent5>
      <a:accent6>
        <a:srgbClr val="999999"/>
      </a:accent6>
      <a:hlink>
        <a:srgbClr val="079FFF"/>
      </a:hlink>
      <a:folHlink>
        <a:srgbClr val="079FFF"/>
      </a:folHlink>
    </a:clrScheme>
    <a:fontScheme name="Publicis Sapient">
      <a:majorFont>
        <a:latin typeface="Futura Next Medium"/>
        <a:ea typeface=""/>
        <a:cs typeface=""/>
      </a:majorFont>
      <a:minorFont>
        <a:latin typeface="Futura Nex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  <a:prstDash val="dash"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S_Template_202119  -  Read-Only" id="{15345744-1A1F-6E49-A586-2BED66E3FD65}" vid="{85BDB8B2-3BBA-CF42-8C4A-A39E131BA2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19031</TotalTime>
  <Words>33</Words>
  <Application>Microsoft Macintosh PowerPoint</Application>
  <PresentationFormat>Widescreen</PresentationFormat>
  <Paragraphs>8</Paragraphs>
  <Slides>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Futura Next Book</vt:lpstr>
      <vt:lpstr>Futura Next DemiBold</vt:lpstr>
      <vt:lpstr>Futura Next Light</vt:lpstr>
      <vt:lpstr>Futura Next Medium</vt:lpstr>
      <vt:lpstr>1_Brand Mark</vt:lpstr>
      <vt:lpstr>think-cell Slide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Wailam Pan</dc:creator>
  <cp:keywords/>
  <dc:description/>
  <cp:lastModifiedBy>Microsoft Office User</cp:lastModifiedBy>
  <cp:revision>1586</cp:revision>
  <dcterms:created xsi:type="dcterms:W3CDTF">2018-11-16T01:56:21Z</dcterms:created>
  <dcterms:modified xsi:type="dcterms:W3CDTF">2020-02-10T11:56:39Z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UniqueId">
    <vt:lpwstr>167823</vt:lpwstr>
  </property>
  <property fmtid="{D5CDD505-2E9C-101B-9397-08002B2CF9AE}" pid="3" name="Offisync_UpdateToken">
    <vt:lpwstr>6</vt:lpwstr>
  </property>
  <property fmtid="{D5CDD505-2E9C-101B-9397-08002B2CF9AE}" pid="4" name="Offisync_ServerID">
    <vt:lpwstr>2a760b3e-54a5-418b-9dd9-555cd32dea45</vt:lpwstr>
  </property>
  <property fmtid="{D5CDD505-2E9C-101B-9397-08002B2CF9AE}" pid="5" name="Offisync_ProviderInitializationData">
    <vt:lpwstr>https://vox.publicis.sapient.com</vt:lpwstr>
  </property>
  <property fmtid="{D5CDD505-2E9C-101B-9397-08002B2CF9AE}" pid="6" name="Jive_LatestUserAccountName">
    <vt:lpwstr>karhall</vt:lpwstr>
  </property>
  <property fmtid="{D5CDD505-2E9C-101B-9397-08002B2CF9AE}" pid="7" name="Jive_VersionGuid">
    <vt:lpwstr>873f0bae-43b6-4083-b83c-60fba167d9b5</vt:lpwstr>
  </property>
</Properties>
</file>